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324" r:id="rId4"/>
    <p:sldId id="348" r:id="rId5"/>
    <p:sldId id="329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8" r:id="rId14"/>
    <p:sldId id="290" r:id="rId15"/>
    <p:sldId id="325" r:id="rId16"/>
    <p:sldId id="323" r:id="rId17"/>
    <p:sldId id="336" r:id="rId18"/>
    <p:sldId id="337" r:id="rId19"/>
    <p:sldId id="338" r:id="rId20"/>
    <p:sldId id="356" r:id="rId21"/>
    <p:sldId id="357" r:id="rId22"/>
    <p:sldId id="326" r:id="rId23"/>
    <p:sldId id="339" r:id="rId24"/>
    <p:sldId id="342" r:id="rId25"/>
    <p:sldId id="343" r:id="rId26"/>
    <p:sldId id="344" r:id="rId27"/>
    <p:sldId id="346" r:id="rId28"/>
    <p:sldId id="345" r:id="rId29"/>
    <p:sldId id="347" r:id="rId30"/>
    <p:sldId id="340" r:id="rId31"/>
    <p:sldId id="341" r:id="rId32"/>
    <p:sldId id="358" r:id="rId33"/>
    <p:sldId id="359" r:id="rId34"/>
    <p:sldId id="296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467"/>
    <a:srgbClr val="E5E6E8"/>
    <a:srgbClr val="EBF1F9"/>
    <a:srgbClr val="2147C1"/>
    <a:srgbClr val="69BFFF"/>
    <a:srgbClr val="ED9393"/>
    <a:srgbClr val="B28659"/>
    <a:srgbClr val="E5D8C9"/>
    <a:srgbClr val="05264E"/>
    <a:srgbClr val="3F66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1654" autoAdjust="0"/>
  </p:normalViewPr>
  <p:slideViewPr>
    <p:cSldViewPr snapToGrid="0" showGuides="1">
      <p:cViewPr>
        <p:scale>
          <a:sx n="66" d="100"/>
          <a:sy n="66" d="100"/>
        </p:scale>
        <p:origin x="1325" y="41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6D30-2C26-9F9A-BD87-762F6E25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F0665-7997-AA81-12C1-57ADF31B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843C1-0B29-A1B2-0D7A-C613B5944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F5AC4-CCF3-7730-E42E-D0E2D7B88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7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EAA1-DC62-2937-AF6E-E37E3F7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6D3C06-5261-38D6-C016-18E03AA9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D1C2-150F-706F-E69C-A77481AE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D5ABE-28CD-29F0-D6CE-B2453050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4BF9-834A-C1F8-341A-20D66A85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C4183-DA70-F2C9-1C5E-D31CF0236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FBB94-44D6-2133-251E-15E3EA21D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F7A29-D633-286A-ABC4-235016809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948B-42DB-F159-FD3A-F917AE2B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AF167-CAA6-796B-5815-E3DC0E542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344F8-E75C-10E1-5F24-B0382F9E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32250-E278-CAC6-D26E-1FF751A90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9C9B-4150-4DAF-CE1F-B876CE9D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7AC6D-7DBF-9208-2360-6AD69C546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F4C8D-1919-D43F-1F14-F0204407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C421E-A030-A268-E316-CCCDE2F5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BEB6-511F-172B-D4C2-B9DA48CE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02D4D-44AC-B786-C499-CDA7B792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D1DBF-1FD0-56AE-FBE3-1D3BBE276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B007F-3169-2571-559C-71E9F16F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C564-BE29-7E50-5AD4-DB63438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B91E1-003B-2451-6A2A-01F764D33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4B35B-1D25-7B6E-DED4-869764603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E685-B655-9857-64D2-50E9DF9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30A9-D705-D58D-CA88-D39DE45E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7CFD2-20BB-7B45-5C2A-97986F95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37946-3C84-7BE9-8BB5-AE66433DE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5982E-E169-8CD8-C0CC-5B47541C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FBC-5E7A-1DD1-59FF-22C4C780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37D3E-A64C-11A8-6EAD-8880B66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857FE-B5E7-690D-CBAC-83CB916B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EADC-CF95-A782-B815-F5E9C2B43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7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3575-B76F-BA56-A17A-D41DFE49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E991B-559C-37B9-A5B7-53ECD3089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AB954-FB6D-ED80-B611-EA6C19A5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B82F-D732-000C-092F-ABD25984B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0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8FD6-FD0A-DF0B-AD7F-48135319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5F5E1A-BDEA-45E9-BB3D-4D8DD0E2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C69C8-055F-49B2-8954-D38235071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5C2E6-0527-7AD2-91A2-CB794D04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71D-C98C-C6EC-2DDC-50D2E9D0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3287E6-0661-86D6-88F5-FB72D235349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9562B-9F16-C6F6-B5BF-0B606D0FD3D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E954-3624-544E-F8FA-B5022DD10520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18827-BCA7-E23A-F7C8-5BA243B935C6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70D6F-0D5A-62A5-D9E4-A51438E7259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F7E32AC-C80D-8956-DB0C-6FDDD3B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277" y="1716561"/>
            <a:ext cx="4717581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6F06DDB-F201-4D0B-6387-94B2332C6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F28BD52-9E25-7148-AAE7-E565A991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0BF7642-F033-B440-EB4E-D018043F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EE75018E-C028-FB85-CD14-CEAF00B33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9932"/>
            <a:ext cx="3661784" cy="1938992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9498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149371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도전과제</a:t>
            </a:r>
            <a:endParaRPr lang="en-US" altLang="ko-KR" sz="3000" b="1" dirty="0">
              <a:highlight>
                <a:srgbClr val="FDC467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1. if</a:t>
            </a: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문이 아닌 </a:t>
            </a:r>
            <a:r>
              <a:rPr lang="en-US" altLang="ko-KR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3000" b="1" dirty="0">
                <a:highlight>
                  <a:srgbClr val="FDC467"/>
                </a:highlight>
                <a:latin typeface="견명조" pitchFamily="18" charset="-127"/>
                <a:ea typeface="견명조" pitchFamily="18" charset="-127"/>
              </a:rPr>
              <a:t>문으로 문제를 풀어보자</a:t>
            </a:r>
            <a:endParaRPr lang="en-US" altLang="ko-KR" sz="3000" b="1" dirty="0">
              <a:highlight>
                <a:srgbClr val="FDC467"/>
              </a:highlight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69817-37BE-AB7C-6617-62F2F7E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994743"/>
            <a:ext cx="8547621" cy="1938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94A95-E8CA-A65C-9794-FB8688FE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" y="1994743"/>
            <a:ext cx="1443606" cy="757535"/>
          </a:xfrm>
          <a:prstGeom prst="rect">
            <a:avLst/>
          </a:prstGeom>
        </p:spPr>
      </p:pic>
      <p:sp>
        <p:nvSpPr>
          <p:cNvPr id="9" name="Text Box 49">
            <a:extLst>
              <a:ext uri="{FF2B5EF4-FFF2-40B4-BE49-F238E27FC236}">
                <a16:creationId xmlns:a16="http://schemas.microsoft.com/office/drawing/2014/main" id="{A912C57A-ACC3-877F-E93F-C38B4530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5503685"/>
            <a:ext cx="11038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나누기 연산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16670-1FF1-83A0-CAD3-EDEBCCE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" y="1734878"/>
            <a:ext cx="5651113" cy="4710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32BDC-DF43-9E22-7703-6FFFAF9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70" y="204536"/>
            <a:ext cx="3529763" cy="6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+mj-ea"/>
                <a:ea typeface="+mj-ea"/>
              </a:rPr>
              <a:t>반복문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1824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4712C3F-80D2-34C0-9D54-D9E814DF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596" y="5957103"/>
            <a:ext cx="68168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문장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들</a:t>
            </a:r>
            <a:r>
              <a:rPr lang="en-US" altLang="ko-KR" sz="3200" dirty="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3200" dirty="0">
                <a:latin typeface="견명조" pitchFamily="18" charset="-127"/>
                <a:ea typeface="견명조" pitchFamily="18" charset="-127"/>
              </a:rPr>
              <a:t>을 반복해서 수행할 때 사용</a:t>
            </a:r>
            <a:endParaRPr lang="en-US" altLang="ko-KR" sz="32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49127B8-D682-6AE1-7E8F-D3C0973C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048" y="1461665"/>
            <a:ext cx="10582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for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AAE20539-18F0-8F15-F631-46ABA793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7" y="4965448"/>
            <a:ext cx="305831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do-while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0FD5A39-0FFE-4DC8-EDE3-066B22A5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882" y="4534561"/>
            <a:ext cx="208214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5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while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DEE7FDF4-E5FD-E708-877C-0E222ED3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1" y="1361352"/>
            <a:ext cx="3576477" cy="15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>
            <a:extLst>
              <a:ext uri="{FF2B5EF4-FFF2-40B4-BE49-F238E27FC236}">
                <a16:creationId xmlns:a16="http://schemas.microsoft.com/office/drawing/2014/main" id="{7472FDE9-6814-C367-34CF-F5DC24EC0038}"/>
              </a:ext>
            </a:extLst>
          </p:cNvPr>
          <p:cNvGrpSpPr>
            <a:grpSpLocks/>
          </p:cNvGrpSpPr>
          <p:nvPr/>
        </p:nvGrpSpPr>
        <p:grpSpPr bwMode="auto">
          <a:xfrm>
            <a:off x="5475365" y="1313801"/>
            <a:ext cx="4780672" cy="1380786"/>
            <a:chOff x="2472" y="2523"/>
            <a:chExt cx="2608" cy="635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7D864AC3-5ADF-C329-4CB8-2BDED190D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>
                <a:extLst>
                  <a:ext uri="{FF2B5EF4-FFF2-40B4-BE49-F238E27FC236}">
                    <a16:creationId xmlns:a16="http://schemas.microsoft.com/office/drawing/2014/main" id="{7DF16261-738E-4C7E-D674-CF08DC6C8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4802FCA0-B3B3-D002-244B-8FAC2BE9A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BEA81273-2F24-A4C9-3274-90468375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4ADBB849-60BF-690B-3655-503A4EBDE0A5}"/>
              </a:ext>
            </a:extLst>
          </p:cNvPr>
          <p:cNvGrpSpPr>
            <a:grpSpLocks/>
          </p:cNvGrpSpPr>
          <p:nvPr/>
        </p:nvGrpSpPr>
        <p:grpSpPr bwMode="auto">
          <a:xfrm>
            <a:off x="5292208" y="2364765"/>
            <a:ext cx="5018437" cy="2189872"/>
            <a:chOff x="2472" y="2908"/>
            <a:chExt cx="2608" cy="1293"/>
          </a:xfrm>
        </p:grpSpPr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6DAD0248-DCDE-B0CB-42E2-227F7C4BC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>
                <a:extLst>
                  <a:ext uri="{FF2B5EF4-FFF2-40B4-BE49-F238E27FC236}">
                    <a16:creationId xmlns:a16="http://schemas.microsoft.com/office/drawing/2014/main" id="{A10F823A-622B-32B3-7413-62B3352FD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C56E9DE3-A35D-1883-B7B8-65484059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548FBC5E-3CE5-CC05-2D40-B6BB65861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84AE6A6-E33D-91D9-2417-9791E4880D8B}"/>
              </a:ext>
            </a:extLst>
          </p:cNvPr>
          <p:cNvGrpSpPr>
            <a:grpSpLocks/>
          </p:cNvGrpSpPr>
          <p:nvPr/>
        </p:nvGrpSpPr>
        <p:grpSpPr bwMode="auto">
          <a:xfrm>
            <a:off x="1636295" y="2663225"/>
            <a:ext cx="4104607" cy="2224677"/>
            <a:chOff x="589" y="2931"/>
            <a:chExt cx="2019" cy="1270"/>
          </a:xfrm>
        </p:grpSpPr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070FA47-7988-ECEF-2BEE-7D8FED2E6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>
                <a:extLst>
                  <a:ext uri="{FF2B5EF4-FFF2-40B4-BE49-F238E27FC236}">
                    <a16:creationId xmlns:a16="http://schemas.microsoft.com/office/drawing/2014/main" id="{883A3855-46DE-6AC5-32C3-A0D6A2A66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713BD56F-0C05-AB31-929D-04E52B20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F53DA83-578F-2FC1-4660-F8C0C565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C89B-C137-8C12-3314-A50B74C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3D3E1D0-21B5-A20E-2850-37B09D6642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CEDE1-37B1-C7FB-1DEC-42C4D63EA2A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7FD3F-FDE2-E9B8-476C-89147F7F51DD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964A-DFC0-43A3-16D1-97842BD5D139}"/>
              </a:ext>
            </a:extLst>
          </p:cNvPr>
          <p:cNvSpPr txBox="1"/>
          <p:nvPr/>
        </p:nvSpPr>
        <p:spPr>
          <a:xfrm>
            <a:off x="5327840" y="1560058"/>
            <a:ext cx="153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385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0D56-7682-F4DD-108D-B1D96C5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A68EE-3D4B-CCF5-067F-443BE917DEF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22D6-3FA0-7060-1A22-BC40C8D5B62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A973-C028-8D2E-4F78-D7AB0997A7A0}"/>
              </a:ext>
            </a:extLst>
          </p:cNvPr>
          <p:cNvSpPr txBox="1"/>
          <p:nvPr/>
        </p:nvSpPr>
        <p:spPr>
          <a:xfrm>
            <a:off x="1724063" y="536865"/>
            <a:ext cx="1336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84A584FB-8CFE-5CCA-749D-DF2B24D3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2811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초기화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조건식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증감식</a:t>
            </a:r>
            <a:r>
              <a:rPr lang="ko-KR" altLang="en-US" sz="1800" dirty="0">
                <a:latin typeface="견명조" pitchFamily="18" charset="-127"/>
              </a:rPr>
              <a:t> 그리고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88187645-B678-DF5D-2085-16D5DD55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25" y="1719263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22A2097B-164D-A330-F37E-990D25A5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0" y="3232150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>
            <a:extLst>
              <a:ext uri="{FF2B5EF4-FFF2-40B4-BE49-F238E27FC236}">
                <a16:creationId xmlns:a16="http://schemas.microsoft.com/office/drawing/2014/main" id="{E1CF1CB0-F2CD-A0AC-F511-187CFB7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25" y="4881563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>
            <a:extLst>
              <a:ext uri="{FF2B5EF4-FFF2-40B4-BE49-F238E27FC236}">
                <a16:creationId xmlns:a16="http://schemas.microsoft.com/office/drawing/2014/main" id="{6E4996AB-DC07-970A-59DE-D905135D9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30508"/>
              </p:ext>
            </p:extLst>
          </p:nvPr>
        </p:nvGraphicFramePr>
        <p:xfrm>
          <a:off x="7488950" y="4305300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1769791215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52274528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32374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75333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4728"/>
                  </a:ext>
                </a:extLst>
              </a:tr>
              <a:tr h="192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994775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50750"/>
                  </a:ext>
                </a:extLst>
              </a:tr>
              <a:tr h="1889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9373"/>
                  </a:ext>
                </a:extLst>
              </a:tr>
              <a:tr h="190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5882"/>
                  </a:ext>
                </a:extLst>
              </a:tr>
            </a:tbl>
          </a:graphicData>
        </a:graphic>
      </p:graphicFrame>
      <p:sp>
        <p:nvSpPr>
          <p:cNvPr id="11" name="Text Box 20">
            <a:extLst>
              <a:ext uri="{FF2B5EF4-FFF2-40B4-BE49-F238E27FC236}">
                <a16:creationId xmlns:a16="http://schemas.microsoft.com/office/drawing/2014/main" id="{87C8F3F9-0E14-3097-EDDF-0B13B262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50" y="43402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</a:t>
            </a:r>
            <a:r>
              <a:rPr lang="ko-KR" altLang="en-US" sz="1800" dirty="0">
                <a:latin typeface="견명조" pitchFamily="18" charset="-127"/>
              </a:rPr>
              <a:t>예</a:t>
            </a:r>
            <a:r>
              <a:rPr lang="en-US" altLang="ko-KR" sz="1800" dirty="0">
                <a:latin typeface="견명조" pitchFamily="18" charset="-127"/>
              </a:rPr>
              <a:t>) 1</a:t>
            </a:r>
            <a:r>
              <a:rPr lang="ko-KR" altLang="en-US" sz="1800" dirty="0">
                <a:latin typeface="견명조" pitchFamily="18" charset="-127"/>
              </a:rPr>
              <a:t>부터 </a:t>
            </a:r>
            <a:r>
              <a:rPr lang="en-US" altLang="ko-KR" sz="1800" dirty="0">
                <a:latin typeface="견명조" pitchFamily="18" charset="-127"/>
              </a:rPr>
              <a:t>10</a:t>
            </a:r>
            <a:r>
              <a:rPr lang="ko-KR" altLang="en-US" sz="1800" dirty="0">
                <a:latin typeface="견명조" pitchFamily="18" charset="-127"/>
              </a:rPr>
              <a:t>까지의 정수를 더하기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8CBAF58-FB60-EF3B-8FA4-7F3C5764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55719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B48E4EE-7AFD-D8DB-A73E-16227E3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7" y="4905653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3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DBEDC231-5D85-A564-A640-DC0BE25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26" y="5187434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6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E065AC-8F77-45E3-155A-FF7417B6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6" y="5502658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10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64AFBD9-3F83-9FF0-A8C2-79AEC7F6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75" y="6078787"/>
            <a:ext cx="558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95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EA79-59D9-5BC0-10B0-77BC238A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99D438-53D7-0CAE-DC4C-128E193A047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05AD-8647-9A59-7E4D-5EAFE66CA36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3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83C2E-E5F1-4502-15F8-579C2A3748A5}"/>
              </a:ext>
            </a:extLst>
          </p:cNvPr>
          <p:cNvSpPr txBox="1"/>
          <p:nvPr/>
        </p:nvSpPr>
        <p:spPr>
          <a:xfrm>
            <a:off x="1724063" y="536865"/>
            <a:ext cx="2259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중첩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DB99382D-31FD-B913-BCC1-8E8EDD22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137653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for</a:t>
            </a:r>
            <a:r>
              <a:rPr lang="ko-KR" altLang="en-US" sz="1800" dirty="0">
                <a:latin typeface="견명조" pitchFamily="18" charset="-127"/>
              </a:rPr>
              <a:t>문 안에 또 다른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포함시킬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87EB6EC-274C-A231-57B2-034139E699E7}"/>
              </a:ext>
            </a:extLst>
          </p:cNvPr>
          <p:cNvSpPr/>
          <p:nvPr/>
        </p:nvSpPr>
        <p:spPr>
          <a:xfrm rot="10800000">
            <a:off x="7965711" y="1559886"/>
            <a:ext cx="1464906" cy="4709779"/>
          </a:xfrm>
          <a:prstGeom prst="arc">
            <a:avLst>
              <a:gd name="adj1" fmla="val 16947919"/>
              <a:gd name="adj2" fmla="val 49956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8432C03-5EFA-6561-8019-72B853B88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770" y="3429000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 err="1">
                <a:solidFill>
                  <a:srgbClr val="FF0000"/>
                </a:solidFill>
                <a:latin typeface="견명조" pitchFamily="18" charset="-127"/>
              </a:rPr>
              <a:t>i</a:t>
            </a:r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 (0~19)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367DBC35-8348-3D6D-4A23-584C62835DA1}"/>
              </a:ext>
            </a:extLst>
          </p:cNvPr>
          <p:cNvSpPr/>
          <p:nvPr/>
        </p:nvSpPr>
        <p:spPr>
          <a:xfrm rot="16200000">
            <a:off x="8591041" y="591190"/>
            <a:ext cx="1464906" cy="3175521"/>
          </a:xfrm>
          <a:prstGeom prst="arc">
            <a:avLst>
              <a:gd name="adj1" fmla="val 18917482"/>
              <a:gd name="adj2" fmla="val 26279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68308FC-4052-EA01-AA6C-CE3BDA056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455" y="993457"/>
            <a:ext cx="1269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solidFill>
                  <a:srgbClr val="FF0000"/>
                </a:solidFill>
                <a:latin typeface="견명조" pitchFamily="18" charset="-127"/>
              </a:rPr>
              <a:t>j (1~5)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034B3E-DEBE-5C65-FE7C-314BD89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68" y="2911404"/>
            <a:ext cx="1678307" cy="138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474A60-770C-24CC-9D42-60C40593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51" y="2834459"/>
            <a:ext cx="3837876" cy="15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850FB9-2512-87FB-98D6-117693D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44" y="1646914"/>
            <a:ext cx="1539713" cy="429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CB02CF-E427-426A-940F-AAFCCFB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69" y="2014720"/>
            <a:ext cx="2964194" cy="3567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3B0913-F662-C138-92AD-8C4E98285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57" y="2901985"/>
            <a:ext cx="3311813" cy="14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7" grpId="1"/>
      <p:bldP spid="18" grpId="0" animBg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2438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55FA8-4221-C2E3-CA60-88E46E62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4743"/>
            <a:ext cx="9174306" cy="191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1A1F5-B2BA-8CF6-42DB-B3E1E1A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" y="1994743"/>
            <a:ext cx="1511891" cy="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6A044-C8D6-FE25-C488-ECE45231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823878" cy="294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A7A1D-5C03-90CE-0C8B-E9C40775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21" y="2827241"/>
            <a:ext cx="1644379" cy="3707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33446F-307D-F204-4AD4-B7346DF88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28" y="997371"/>
            <a:ext cx="4412759" cy="527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A5CB7C-4469-1EC6-0CA1-347FFD23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16" y="3056745"/>
            <a:ext cx="3811008" cy="20816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9E11C4-3BF9-2602-590E-20884E54EAF6}"/>
              </a:ext>
            </a:extLst>
          </p:cNvPr>
          <p:cNvSpPr/>
          <p:nvPr/>
        </p:nvSpPr>
        <p:spPr>
          <a:xfrm>
            <a:off x="7675685" y="2941540"/>
            <a:ext cx="3332284" cy="2395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1F27-E59F-B869-5248-41B19956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E2E9F46A-5875-DAF7-19A0-0D700569E0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BA735-460B-AD9D-F2C0-307C56207226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실습문제 </a:t>
            </a:r>
            <a:r>
              <a:rPr lang="en-US" altLang="ko-KR" sz="7000" b="1">
                <a:solidFill>
                  <a:schemeClr val="bg1"/>
                </a:solidFill>
              </a:rPr>
              <a:t>- </a:t>
            </a:r>
            <a:r>
              <a:rPr lang="ko-KR" altLang="en-US" sz="7000" b="1">
                <a:solidFill>
                  <a:schemeClr val="bg1"/>
                </a:solidFill>
              </a:rPr>
              <a:t>백준 </a:t>
            </a:r>
            <a:r>
              <a:rPr lang="en-US" altLang="ko-KR" sz="7000" b="1">
                <a:solidFill>
                  <a:schemeClr val="bg1"/>
                </a:solidFill>
              </a:rPr>
              <a:t>2440</a:t>
            </a:r>
            <a:r>
              <a:rPr lang="ko-KR" altLang="en-US" sz="7000" b="1">
                <a:solidFill>
                  <a:schemeClr val="bg1"/>
                </a:solidFill>
              </a:rPr>
              <a:t>번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DA572-3707-3B32-8855-BE688762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14" y="1993985"/>
            <a:ext cx="8738968" cy="1857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5A978-C958-4A7D-2103-5C983F99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7" y="1993985"/>
            <a:ext cx="1499977" cy="7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920E-9835-FEAF-4323-34DAD26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CA5F5B99-24A1-3948-1317-ACC0216DEA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A6423-B158-8AE1-DEFA-D3B884C9AE24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1782D-3F30-3563-0648-574A595F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4108539" cy="5167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2662D-1150-7D4F-DD22-06AAB4FF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02" y="1350740"/>
            <a:ext cx="4816373" cy="52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996178" y="1560058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917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A09A-AB99-23E1-8F5E-7BCC1C86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094D15-CCC8-F751-5888-272145DE498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BE057-66CB-5053-BF04-C3080550AAD3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4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E0B96-AF88-21FC-6E37-A11C60EB535E}"/>
              </a:ext>
            </a:extLst>
          </p:cNvPr>
          <p:cNvSpPr txBox="1"/>
          <p:nvPr/>
        </p:nvSpPr>
        <p:spPr>
          <a:xfrm>
            <a:off x="1724063" y="536865"/>
            <a:ext cx="1907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Picture 48">
            <a:extLst>
              <a:ext uri="{FF2B5EF4-FFF2-40B4-BE49-F238E27FC236}">
                <a16:creationId xmlns:a16="http://schemas.microsoft.com/office/drawing/2014/main" id="{63ADB450-86F4-3AF5-24A2-517DEF6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4" y="1503446"/>
            <a:ext cx="7851691" cy="13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2">
            <a:extLst>
              <a:ext uri="{FF2B5EF4-FFF2-40B4-BE49-F238E27FC236}">
                <a16:creationId xmlns:a16="http://schemas.microsoft.com/office/drawing/2014/main" id="{EAB55A89-D115-C440-DA47-52AD4ABCFB5C}"/>
              </a:ext>
            </a:extLst>
          </p:cNvPr>
          <p:cNvGrpSpPr>
            <a:grpSpLocks/>
          </p:cNvGrpSpPr>
          <p:nvPr/>
        </p:nvGrpSpPr>
        <p:grpSpPr bwMode="auto">
          <a:xfrm>
            <a:off x="2367213" y="3368385"/>
            <a:ext cx="3455988" cy="1331913"/>
            <a:chOff x="612" y="3186"/>
            <a:chExt cx="2177" cy="839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F9F37F32-4ED9-DAC4-8277-1081D22E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17" name="Picture 61">
              <a:extLst>
                <a:ext uri="{FF2B5EF4-FFF2-40B4-BE49-F238E27FC236}">
                  <a16:creationId xmlns:a16="http://schemas.microsoft.com/office/drawing/2014/main" id="{37F355F3-9305-1C6F-02DA-9206B747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CEF3F11-7255-4381-803C-254C71EC3645}"/>
              </a:ext>
            </a:extLst>
          </p:cNvPr>
          <p:cNvGrpSpPr>
            <a:grpSpLocks/>
          </p:cNvGrpSpPr>
          <p:nvPr/>
        </p:nvGrpSpPr>
        <p:grpSpPr bwMode="auto">
          <a:xfrm>
            <a:off x="5607301" y="3368385"/>
            <a:ext cx="4176712" cy="1331913"/>
            <a:chOff x="2653" y="2160"/>
            <a:chExt cx="2631" cy="839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280B5345-1119-F717-6EDB-6837613E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pic>
          <p:nvPicPr>
            <p:cNvPr id="20" name="Picture 72">
              <a:extLst>
                <a:ext uri="{FF2B5EF4-FFF2-40B4-BE49-F238E27FC236}">
                  <a16:creationId xmlns:a16="http://schemas.microsoft.com/office/drawing/2014/main" id="{83D2A2DC-3CEF-7899-F795-758D00D2D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801E831C-4196-CC78-E85C-E60F44D59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5580-0CEE-B556-224D-122A249E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BEF1F9A2-B676-7723-0211-BAFDBE7474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169DF-9325-4500-D565-A691ADAFB0A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AAEE7-663D-AF59-2D04-5768C76DF3BF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E2DC-83BD-D650-ACE0-07CB3C672A26}"/>
              </a:ext>
            </a:extLst>
          </p:cNvPr>
          <p:cNvSpPr txBox="1"/>
          <p:nvPr/>
        </p:nvSpPr>
        <p:spPr>
          <a:xfrm>
            <a:off x="4571382" y="156005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do-while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5499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4428-FA7E-83D4-16EA-4D64732F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2A8FE3-7A63-157D-971D-A9BFACD9FC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E288-2BD0-0A48-340C-F52A3CAB12B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96EE-EDB6-53AF-CD2D-4E84717316A8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91BA5232-C593-07AE-FAE0-3B40D1778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83832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80AD298-B82C-69E1-5505-C96E47E8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63" y="141287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while</a:t>
            </a:r>
            <a:r>
              <a:rPr lang="ko-KR" altLang="en-US" sz="1800" dirty="0">
                <a:latin typeface="견명조" pitchFamily="18" charset="-127"/>
              </a:rPr>
              <a:t>문의 변형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CD4022F-753F-819A-85EA-6735969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0" y="2239962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C147-A9F6-AA98-4D77-D56672D2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0AA63-517C-2E3F-C7D0-4807457A600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773-DBC7-22C3-4F6B-9BC8652F002B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EC62-A5DF-F1CC-4455-C2439AF15C6A}"/>
              </a:ext>
            </a:extLst>
          </p:cNvPr>
          <p:cNvSpPr txBox="1"/>
          <p:nvPr/>
        </p:nvSpPr>
        <p:spPr>
          <a:xfrm>
            <a:off x="1724063" y="536865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do-while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AB673006-2C00-473A-53B3-4EE619AD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5" y="1611655"/>
            <a:ext cx="6229450" cy="152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B7B3A-B2F2-7C2C-E98C-9E5D3530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28" y="2371999"/>
            <a:ext cx="3213688" cy="45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E7288-DE26-1776-2E7D-A0AAE5903E8C}"/>
              </a:ext>
            </a:extLst>
          </p:cNvPr>
          <p:cNvSpPr txBox="1"/>
          <p:nvPr/>
        </p:nvSpPr>
        <p:spPr>
          <a:xfrm>
            <a:off x="1200050" y="372565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2400" b="1" dirty="0"/>
              <a:t>-&gt; </a:t>
            </a:r>
            <a:r>
              <a:rPr lang="ko-KR" altLang="en-US" sz="2400" b="1" dirty="0"/>
              <a:t>이 예제가 </a:t>
            </a:r>
            <a:r>
              <a:rPr lang="en-US" altLang="ko-KR" sz="2400" b="1" dirty="0"/>
              <a:t>while</a:t>
            </a:r>
            <a:r>
              <a:rPr lang="ko-KR" altLang="en-US" sz="2400" b="1" dirty="0"/>
              <a:t>문이었다면</a:t>
            </a:r>
            <a:r>
              <a:rPr lang="en-US" altLang="ko-KR" sz="2400" b="1" dirty="0"/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B842A-72B6-6D0A-4E36-A11C3373C798}"/>
              </a:ext>
            </a:extLst>
          </p:cNvPr>
          <p:cNvSpPr/>
          <p:nvPr/>
        </p:nvSpPr>
        <p:spPr>
          <a:xfrm>
            <a:off x="7750400" y="2173692"/>
            <a:ext cx="3881744" cy="856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49B2B-2702-D349-6F00-81F7266C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50" y="4273806"/>
            <a:ext cx="6728234" cy="124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AA9DD-29FA-A2D6-6DA1-5F6CD69F8584}"/>
              </a:ext>
            </a:extLst>
          </p:cNvPr>
          <p:cNvSpPr txBox="1"/>
          <p:nvPr/>
        </p:nvSpPr>
        <p:spPr>
          <a:xfrm>
            <a:off x="1200050" y="5757548"/>
            <a:ext cx="58435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출력 </a:t>
            </a:r>
            <a:r>
              <a:rPr lang="en-US" altLang="ko-K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1CC42-62E2-684F-F55C-D956E818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B6651E6-D0DC-D30B-FE46-2FFBC9F7AD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14D04-E7AB-0C4A-FC3F-D3504816A2E9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E02D9-A189-4EF7-B429-4E97E6EF9508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8B0BB-D399-A855-06A7-E4CC3680BA49}"/>
              </a:ext>
            </a:extLst>
          </p:cNvPr>
          <p:cNvSpPr txBox="1"/>
          <p:nvPr/>
        </p:nvSpPr>
        <p:spPr>
          <a:xfrm>
            <a:off x="3391380" y="1560058"/>
            <a:ext cx="540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break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continue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0840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7DC1-5EA7-046E-E0A2-2806ADFE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5C72BC-705D-D846-4EDF-8A7EBCE6ED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4362-D288-4E80-B1FD-399624527B6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C39B5-80B3-7F0E-4511-121F950728F3}"/>
              </a:ext>
            </a:extLst>
          </p:cNvPr>
          <p:cNvSpPr txBox="1"/>
          <p:nvPr/>
        </p:nvSpPr>
        <p:spPr>
          <a:xfrm>
            <a:off x="1724063" y="536865"/>
            <a:ext cx="1937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break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57CC38-3758-A941-C1E2-80A42CEF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87" y="3429000"/>
            <a:ext cx="3127158" cy="270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5F0441-1743-A204-D29C-9C4B30B3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41" y="5656949"/>
            <a:ext cx="947906" cy="38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36E-522D-D1DA-55BD-F802D2D96810}"/>
              </a:ext>
            </a:extLst>
          </p:cNvPr>
          <p:cNvSpPr txBox="1"/>
          <p:nvPr/>
        </p:nvSpPr>
        <p:spPr>
          <a:xfrm>
            <a:off x="1724063" y="1090863"/>
            <a:ext cx="10952014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루프 내에서 사용하여 해당 반복문을 완전히 </a:t>
            </a:r>
            <a:r>
              <a:rPr lang="ko-KR" altLang="en-US" sz="2400" b="1" dirty="0" err="1"/>
              <a:t>종료시킨</a:t>
            </a:r>
            <a:r>
              <a:rPr lang="ko-KR" altLang="en-US" sz="2400" b="1" dirty="0"/>
              <a:t> 뒤</a:t>
            </a:r>
            <a:r>
              <a:rPr lang="en-US" altLang="ko-KR" sz="2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반복문</a:t>
            </a:r>
            <a:r>
              <a:rPr lang="ko-KR" altLang="en-US" sz="2400" b="1" dirty="0"/>
              <a:t> 바로 뒤에 위치한 명령문을 실행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7F59A-1762-1C62-A010-400E9A003BCB}"/>
              </a:ext>
            </a:extLst>
          </p:cNvPr>
          <p:cNvSpPr txBox="1"/>
          <p:nvPr/>
        </p:nvSpPr>
        <p:spPr>
          <a:xfrm>
            <a:off x="1725369" y="2896631"/>
            <a:ext cx="387191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합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7D4-5C77-E32A-EE2F-5B8EBEFE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9B842-4399-2628-4E02-1ACBBA198F76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D311B-41D8-D0B5-1E5E-8E98447ED10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6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C2F1-C8F3-3197-9BC0-0F2C6BCB0817}"/>
              </a:ext>
            </a:extLst>
          </p:cNvPr>
          <p:cNvSpPr txBox="1"/>
          <p:nvPr/>
        </p:nvSpPr>
        <p:spPr>
          <a:xfrm>
            <a:off x="1724063" y="536865"/>
            <a:ext cx="2665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15E279-71B6-1C05-C073-A3620E99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3" y="3847029"/>
            <a:ext cx="4061275" cy="225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73E4D-2930-9B3E-AC17-F49A8A875EFD}"/>
              </a:ext>
            </a:extLst>
          </p:cNvPr>
          <p:cNvSpPr txBox="1"/>
          <p:nvPr/>
        </p:nvSpPr>
        <p:spPr>
          <a:xfrm>
            <a:off x="1636295" y="1203719"/>
            <a:ext cx="802957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루프 내에서 사용하여 해당 루프의 나머지 부분을 건너뛰고</a:t>
            </a:r>
            <a:r>
              <a:rPr lang="en-US" altLang="ko-KR" sz="2400" b="1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바로 다음 조건식의 판단으로 넘어가게 함</a:t>
            </a:r>
            <a:endParaRPr lang="en-US" altLang="ko-KR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AB91D-D0E7-50DD-564D-F484E7DBF7BA}"/>
              </a:ext>
            </a:extLst>
          </p:cNvPr>
          <p:cNvSpPr txBox="1"/>
          <p:nvPr/>
        </p:nvSpPr>
        <p:spPr>
          <a:xfrm>
            <a:off x="1636295" y="3295436"/>
            <a:ext cx="73009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sz="2000" b="1" dirty="0"/>
              <a:t>예</a:t>
            </a:r>
            <a:r>
              <a:rPr lang="en-US" altLang="ko-KR" sz="2000" b="1" dirty="0"/>
              <a:t>) 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까지의 정수 중에서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의 배수와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의 배수를 출력</a:t>
            </a:r>
            <a:endParaRPr lang="en-US" altLang="ko-KR" sz="20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2314F-AE61-F3A6-989A-5E2612DC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36" y="1236814"/>
            <a:ext cx="34294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2C389-9A93-50EF-AB49-A72A503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16877C-99B8-BAD8-01B0-D7B8A018D491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B2EF43-055C-DCF4-9109-0EA297278B74}"/>
              </a:ext>
            </a:extLst>
          </p:cNvPr>
          <p:cNvSpPr txBox="1"/>
          <p:nvPr/>
        </p:nvSpPr>
        <p:spPr>
          <a:xfrm>
            <a:off x="568712" y="6133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 커리큘럼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69D4411-965E-2813-7EFA-89222C3593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F9A52-5713-9C9B-1446-DB44DCDC199B}"/>
              </a:ext>
            </a:extLst>
          </p:cNvPr>
          <p:cNvSpPr txBox="1"/>
          <p:nvPr/>
        </p:nvSpPr>
        <p:spPr>
          <a:xfrm>
            <a:off x="568712" y="1312652"/>
            <a:ext cx="5870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</a:t>
            </a:r>
            <a:r>
              <a:rPr lang="ko-KR" altLang="en-US" sz="2500" dirty="0"/>
              <a:t>주차 변수</a:t>
            </a:r>
            <a:r>
              <a:rPr lang="en-US" altLang="ko-KR" sz="2500" dirty="0"/>
              <a:t>,</a:t>
            </a:r>
            <a:r>
              <a:rPr lang="ko-KR" altLang="en-US" sz="2500" dirty="0"/>
              <a:t>연산자</a:t>
            </a:r>
            <a:r>
              <a:rPr lang="en-US" altLang="ko-KR" sz="2500" dirty="0"/>
              <a:t> + </a:t>
            </a:r>
            <a:r>
              <a:rPr lang="ko-KR" altLang="en-US" sz="2500" dirty="0"/>
              <a:t>조건문</a:t>
            </a:r>
            <a:r>
              <a:rPr lang="en-US" altLang="ko-KR" sz="2500" dirty="0"/>
              <a:t>(if)</a:t>
            </a:r>
            <a:endParaRPr lang="ko-KR" altLang="en-US" sz="2500" dirty="0"/>
          </a:p>
          <a:p>
            <a:r>
              <a:rPr lang="en-US" altLang="ko-KR" sz="2500" dirty="0">
                <a:solidFill>
                  <a:srgbClr val="FF0000"/>
                </a:solidFill>
              </a:rPr>
              <a:t>2</a:t>
            </a:r>
            <a:r>
              <a:rPr lang="ko-KR" altLang="en-US" sz="2500" dirty="0">
                <a:solidFill>
                  <a:srgbClr val="FF0000"/>
                </a:solidFill>
              </a:rPr>
              <a:t>주차 조건문</a:t>
            </a:r>
            <a:r>
              <a:rPr lang="en-US" altLang="ko-KR" sz="2500" dirty="0">
                <a:solidFill>
                  <a:srgbClr val="FF0000"/>
                </a:solidFill>
              </a:rPr>
              <a:t>(switch) + </a:t>
            </a:r>
            <a:r>
              <a:rPr lang="ko-KR" altLang="en-US" sz="2500" dirty="0" err="1">
                <a:solidFill>
                  <a:srgbClr val="FF0000"/>
                </a:solidFill>
              </a:rPr>
              <a:t>반복문</a:t>
            </a:r>
            <a:endParaRPr lang="ko-KR" altLang="en-US" sz="2500" dirty="0">
              <a:solidFill>
                <a:srgbClr val="FF0000"/>
              </a:solidFill>
            </a:endParaRPr>
          </a:p>
          <a:p>
            <a:r>
              <a:rPr lang="en-US" altLang="ko-KR" sz="2500" dirty="0"/>
              <a:t>3</a:t>
            </a:r>
            <a:r>
              <a:rPr lang="ko-KR" altLang="en-US" sz="2500" dirty="0"/>
              <a:t>주차 배열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중간고사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4</a:t>
            </a:r>
            <a:r>
              <a:rPr lang="ko-KR" altLang="en-US" sz="2500" dirty="0"/>
              <a:t>주차 객체</a:t>
            </a:r>
            <a:r>
              <a:rPr lang="en-US" altLang="ko-KR" sz="2500" dirty="0"/>
              <a:t>, </a:t>
            </a:r>
            <a:r>
              <a:rPr lang="ko-KR" altLang="en-US" sz="2500" dirty="0"/>
              <a:t>메소드 오버로딩과 생성자</a:t>
            </a:r>
          </a:p>
          <a:p>
            <a:r>
              <a:rPr lang="en-US" altLang="ko-KR" sz="2500" dirty="0"/>
              <a:t>5</a:t>
            </a:r>
            <a:r>
              <a:rPr lang="ko-KR" altLang="en-US" sz="2500" dirty="0"/>
              <a:t>주차 상속과 </a:t>
            </a:r>
            <a:r>
              <a:rPr lang="ko-KR" altLang="en-US" sz="2500" dirty="0" err="1"/>
              <a:t>오버라이딩</a:t>
            </a:r>
            <a:endParaRPr lang="ko-KR" altLang="en-US" sz="2500" dirty="0"/>
          </a:p>
          <a:p>
            <a:r>
              <a:rPr lang="en-US" altLang="ko-KR" sz="2500" dirty="0"/>
              <a:t>6</a:t>
            </a:r>
            <a:r>
              <a:rPr lang="ko-KR" altLang="en-US" sz="2500" dirty="0"/>
              <a:t>주차 다형성과 인터페이스</a:t>
            </a:r>
          </a:p>
          <a:p>
            <a:r>
              <a:rPr lang="en-US" altLang="ko-KR" sz="2500" dirty="0"/>
              <a:t>7</a:t>
            </a:r>
            <a:r>
              <a:rPr lang="ko-KR" altLang="en-US" sz="2500" dirty="0"/>
              <a:t>주차 예외처리</a:t>
            </a:r>
            <a:endParaRPr lang="en-US" altLang="ko-KR" sz="2500" dirty="0"/>
          </a:p>
          <a:p>
            <a:endParaRPr lang="ko-KR" altLang="en-US" sz="2500" dirty="0"/>
          </a:p>
          <a:p>
            <a:r>
              <a:rPr lang="en-US" altLang="ko-KR" sz="2500" dirty="0"/>
              <a:t>&lt;</a:t>
            </a:r>
            <a:r>
              <a:rPr lang="ko-KR" altLang="en-US" sz="2500" dirty="0"/>
              <a:t>기말고사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813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>
                <a:solidFill>
                  <a:schemeClr val="bg1"/>
                </a:solidFill>
              </a:rPr>
              <a:t>10951</a:t>
            </a:r>
            <a:r>
              <a:rPr lang="ko-KR" altLang="en-US" sz="7000" b="1">
                <a:solidFill>
                  <a:schemeClr val="bg1"/>
                </a:solidFill>
              </a:rPr>
              <a:t>번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7AEAD-CACE-EBEA-1A7F-B9DA392B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383667" cy="1766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F9B5E2-01F8-0F32-E420-5BB06A62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84" y="1994743"/>
            <a:ext cx="1205697" cy="5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F4007-F500-97F5-A46E-F4FDE26C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89" y="1280067"/>
            <a:ext cx="4749277" cy="4588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291387-103F-FCDC-566E-44AFEF02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03" y="1334662"/>
            <a:ext cx="1615580" cy="45342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03329-0631-8E51-742F-F30B2093C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55" y="1582148"/>
            <a:ext cx="4939100" cy="29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01BF-1F8C-856C-E94C-87110828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F9F7AC2D-B84C-5858-0272-8D2D81365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4579-D505-FF0E-C366-DF8A39E4DDBF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10952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CFFB-F936-9906-1558-E0230BB2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1" y="1994743"/>
            <a:ext cx="8991587" cy="1973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66F37-A6E8-15E2-8976-C4539D2F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1" y="1994743"/>
            <a:ext cx="1572920" cy="7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38C7D-3991-C7E8-F678-C746D94E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B695F261-07EB-6512-8266-AB0265F48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D775-8247-6144-F4AE-FA507C9B656F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5A53E-445B-680E-A147-6B199A9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6" y="1641955"/>
            <a:ext cx="4767846" cy="3042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6D5CA-AE7B-4F4D-4277-C792A2C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1" y="1641955"/>
            <a:ext cx="1486029" cy="4785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2D83E0-97FD-60AD-462E-F85113410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74" y="1592420"/>
            <a:ext cx="4054191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3588F-28F6-60C9-F5A8-2726C1FDE428}"/>
              </a:ext>
            </a:extLst>
          </p:cNvPr>
          <p:cNvSpPr txBox="1"/>
          <p:nvPr/>
        </p:nvSpPr>
        <p:spPr>
          <a:xfrm>
            <a:off x="8989991" y="271520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===========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/>
          <a:stretch/>
        </p:blipFill>
        <p:spPr>
          <a:xfrm>
            <a:off x="2738555" y="1817816"/>
            <a:ext cx="7064352" cy="46275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2835158" y="257000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4169435" y="477203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3833358" y="5507158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EE58-4DBD-4756-B05A-ABFDD616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C22687F0-D548-ECFA-C952-5A0F64F393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0F991-2324-9512-B375-6AABA411261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ECD7B-A7F6-2F60-76F2-B9898959D8FC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D6262-2432-A019-CA0C-6309E0635976}"/>
              </a:ext>
            </a:extLst>
          </p:cNvPr>
          <p:cNvSpPr txBox="1"/>
          <p:nvPr/>
        </p:nvSpPr>
        <p:spPr>
          <a:xfrm>
            <a:off x="4873516" y="1560058"/>
            <a:ext cx="2444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switch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391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B4D-3A16-9E30-0B96-26AAFA0C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5E8BB-703F-55A0-8FCC-5A7522F961F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BC21-E4E8-C6DB-963F-D724BD7A1D5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2E8EF-BD64-C83A-3FB0-07F0FB44B2D7}"/>
              </a:ext>
            </a:extLst>
          </p:cNvPr>
          <p:cNvSpPr txBox="1"/>
          <p:nvPr/>
        </p:nvSpPr>
        <p:spPr>
          <a:xfrm>
            <a:off x="1724063" y="536865"/>
            <a:ext cx="2136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790D9-55E0-58B7-742B-6CC6204B660A}"/>
              </a:ext>
            </a:extLst>
          </p:cNvPr>
          <p:cNvSpPr/>
          <p:nvPr/>
        </p:nvSpPr>
        <p:spPr>
          <a:xfrm>
            <a:off x="5710989" y="1417276"/>
            <a:ext cx="5855369" cy="50211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A97D0FFA-4D3D-8134-6F9D-738114AF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50318"/>
            <a:ext cx="541700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또는 조건식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범위 이하의 정수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문자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스트링만 가능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실수는 불가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문을 만날 때까지 문장들 수행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(break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문이 없으면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끝까지 진행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일치하는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case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문의 값이 없는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문으로 이동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(default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문 생략 가능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6499F4-40F1-C04C-AF4B-EEA3767C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34597"/>
            <a:ext cx="4456432" cy="4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8AD1-0BAB-257F-D061-8B5AB85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B2A55-7C1F-ABA8-B073-026CA0740B4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292F-F53B-6AEB-3E84-66168BAB08F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C83-3160-E9B0-E526-DFCA50874BD6}"/>
              </a:ext>
            </a:extLst>
          </p:cNvPr>
          <p:cNvSpPr txBox="1"/>
          <p:nvPr/>
        </p:nvSpPr>
        <p:spPr>
          <a:xfrm>
            <a:off x="1724063" y="536865"/>
            <a:ext cx="4935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기본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30F2C-83DD-4488-0447-654E2E02D32C}"/>
              </a:ext>
            </a:extLst>
          </p:cNvPr>
          <p:cNvSpPr/>
          <p:nvPr/>
        </p:nvSpPr>
        <p:spPr>
          <a:xfrm>
            <a:off x="934116" y="1475874"/>
            <a:ext cx="4966534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10AC-B746-463A-4A92-AD063A9D83AD}"/>
              </a:ext>
            </a:extLst>
          </p:cNvPr>
          <p:cNvSpPr/>
          <p:nvPr/>
        </p:nvSpPr>
        <p:spPr>
          <a:xfrm>
            <a:off x="6365077" y="1475874"/>
            <a:ext cx="4966534" cy="518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FC1B876-5018-3003-7253-0EFD8781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12" y="1558295"/>
            <a:ext cx="36345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변수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or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</a:t>
            </a:r>
            <a:r>
              <a:rPr lang="ko-KR" altLang="en-US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수행될 문장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8B9FE8A-7EA4-50CD-936E-FF5DA8218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2001875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F35ED307-DB98-6EC2-8602-92E8E0490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932" y="1558295"/>
            <a:ext cx="47175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(1);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(2);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32240CCC-6586-50A7-80A8-4E96A321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97" y="342900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73EF2AA-2ABF-6305-12FB-21D0DA7D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263" y="4825574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만약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도 아니라면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F0D0674-E673-4AD5-4F71-59B311EF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148" y="2476040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9EE753B-3160-F30F-D453-594DC44B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62" y="3876316"/>
            <a:ext cx="3457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2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17E6B1E-EF8F-3CBC-0F2E-DBC10C465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185" y="5220108"/>
            <a:ext cx="3717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2000" dirty="0">
              <a:solidFill>
                <a:srgbClr val="FF0000"/>
              </a:solidFill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2766-1B7B-D0F0-65A9-4564E92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F410A0-A07A-38E4-57FA-6649E6EB0D6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1BD93-C445-0D53-555A-47D0A49F2A3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91D8-77BE-766A-7F28-C82438547775}"/>
              </a:ext>
            </a:extLst>
          </p:cNvPr>
          <p:cNvSpPr txBox="1"/>
          <p:nvPr/>
        </p:nvSpPr>
        <p:spPr>
          <a:xfrm>
            <a:off x="1724063" y="536865"/>
            <a:ext cx="3957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문의 예제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3834E4-075B-E5C9-ABAD-F4E3F76FA034}"/>
              </a:ext>
            </a:extLst>
          </p:cNvPr>
          <p:cNvSpPr/>
          <p:nvPr/>
        </p:nvSpPr>
        <p:spPr>
          <a:xfrm>
            <a:off x="934116" y="1179051"/>
            <a:ext cx="4966534" cy="54784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B0CC08-CB29-C91A-709C-360706242CB8}"/>
              </a:ext>
            </a:extLst>
          </p:cNvPr>
          <p:cNvSpPr/>
          <p:nvPr/>
        </p:nvSpPr>
        <p:spPr>
          <a:xfrm>
            <a:off x="6365077" y="1179051"/>
            <a:ext cx="4966534" cy="54784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EFE9B4E-59DA-C586-4FA5-45A00919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827" y="1237366"/>
            <a:ext cx="471758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switch (num) {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1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2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(“yes”);    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    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case 3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(“no”);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견명조" pitchFamily="18" charset="-127"/>
                <a:ea typeface="견명조" pitchFamily="18" charset="-127"/>
              </a:rPr>
              <a:t> default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System.out.println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(“default”);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견명조" pitchFamily="18" charset="-127"/>
                <a:ea typeface="견명조" pitchFamily="18" charset="-127"/>
              </a:rPr>
              <a:t>break;</a:t>
            </a: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A316ACA-8F85-C3D9-8304-C89EF884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171656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0FB48F9-CB02-C3AD-E945-C0A244C2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2262315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A4CD04-AA2A-C3C1-D68E-7EF03EB9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100767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D7943E5-5574-408B-7323-B5FB79DE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5646521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yes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68491E5-8A7A-A070-B772-295EE8BB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3495934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num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이 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4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일 때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결과</a:t>
            </a: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1F56C23-C8D8-5B4F-8893-DD91E206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10" y="4041688"/>
            <a:ext cx="3661784" cy="553998"/>
          </a:xfrm>
          <a:prstGeom prst="rect">
            <a:avLst/>
          </a:prstGeom>
          <a:solidFill>
            <a:srgbClr val="ED939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000" dirty="0">
                <a:latin typeface="견명조" pitchFamily="18" charset="-127"/>
                <a:ea typeface="견명조" pitchFamily="18" charset="-127"/>
              </a:rPr>
              <a:t>default </a:t>
            </a:r>
            <a:r>
              <a:rPr lang="ko-KR" altLang="en-US" sz="3000" dirty="0">
                <a:latin typeface="견명조" pitchFamily="18" charset="-127"/>
                <a:ea typeface="견명조" pitchFamily="18" charset="-127"/>
              </a:rPr>
              <a:t>출력</a:t>
            </a:r>
            <a:endParaRPr lang="en-US" altLang="ko-KR" sz="3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764</Words>
  <Application>Microsoft Office PowerPoint</Application>
  <PresentationFormat>와이드스크린</PresentationFormat>
  <Paragraphs>204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Pretendard</vt:lpstr>
      <vt:lpstr>Pretendard Black</vt:lpstr>
      <vt:lpstr>견명조</vt:lpstr>
      <vt:lpstr>맑은 고딕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어진 이</cp:lastModifiedBy>
  <cp:revision>43</cp:revision>
  <dcterms:created xsi:type="dcterms:W3CDTF">2023-04-24T02:25:46Z</dcterms:created>
  <dcterms:modified xsi:type="dcterms:W3CDTF">2024-04-06T11:26:11Z</dcterms:modified>
</cp:coreProperties>
</file>